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aret Bold" charset="1" panose="00000000000000000000"/>
      <p:regular r:id="rId19"/>
    </p:embeddedFont>
    <p:embeddedFont>
      <p:font typeface="Garet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5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jpe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jpe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2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79559">
            <a:off x="-1580984" y="-924342"/>
            <a:ext cx="12934357" cy="11982628"/>
            <a:chOff x="0" y="0"/>
            <a:chExt cx="3406580" cy="31559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6580" cy="3155918"/>
            </a:xfrm>
            <a:custGeom>
              <a:avLst/>
              <a:gdLst/>
              <a:ahLst/>
              <a:cxnLst/>
              <a:rect r="r" b="b" t="t" l="l"/>
              <a:pathLst>
                <a:path h="3155918" w="3406580">
                  <a:moveTo>
                    <a:pt x="0" y="0"/>
                  </a:moveTo>
                  <a:lnTo>
                    <a:pt x="3406580" y="0"/>
                  </a:lnTo>
                  <a:lnTo>
                    <a:pt x="3406580" y="3155918"/>
                  </a:lnTo>
                  <a:lnTo>
                    <a:pt x="0" y="3155918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06580" cy="319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3486495">
            <a:off x="5654552" y="-1037573"/>
            <a:ext cx="12873963" cy="10088505"/>
          </a:xfrm>
          <a:custGeom>
            <a:avLst/>
            <a:gdLst/>
            <a:ahLst/>
            <a:cxnLst/>
            <a:rect r="r" b="b" t="t" l="l"/>
            <a:pathLst>
              <a:path h="10088505" w="12873963">
                <a:moveTo>
                  <a:pt x="0" y="10088506"/>
                </a:moveTo>
                <a:lnTo>
                  <a:pt x="12873962" y="10088506"/>
                </a:lnTo>
                <a:lnTo>
                  <a:pt x="12873962" y="0"/>
                </a:lnTo>
                <a:lnTo>
                  <a:pt x="0" y="0"/>
                </a:lnTo>
                <a:lnTo>
                  <a:pt x="0" y="100885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4513685">
            <a:off x="8455223" y="-910389"/>
            <a:ext cx="12873963" cy="10088505"/>
          </a:xfrm>
          <a:custGeom>
            <a:avLst/>
            <a:gdLst/>
            <a:ahLst/>
            <a:cxnLst/>
            <a:rect r="r" b="b" t="t" l="l"/>
            <a:pathLst>
              <a:path h="10088505" w="12873963">
                <a:moveTo>
                  <a:pt x="0" y="10088505"/>
                </a:moveTo>
                <a:lnTo>
                  <a:pt x="12873963" y="10088505"/>
                </a:lnTo>
                <a:lnTo>
                  <a:pt x="12873963" y="0"/>
                </a:lnTo>
                <a:lnTo>
                  <a:pt x="0" y="0"/>
                </a:lnTo>
                <a:lnTo>
                  <a:pt x="0" y="100885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56498" y="1192099"/>
            <a:ext cx="7902802" cy="79028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6864" t="0" r="-30913" b="0"/>
              </a:stretch>
            </a:blipFill>
            <a:ln w="238125" cap="sq">
              <a:solidFill>
                <a:srgbClr val="FAFD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098176" y="7317258"/>
            <a:ext cx="2258322" cy="1227962"/>
          </a:xfrm>
          <a:custGeom>
            <a:avLst/>
            <a:gdLst/>
            <a:ahLst/>
            <a:cxnLst/>
            <a:rect r="r" b="b" t="t" l="l"/>
            <a:pathLst>
              <a:path h="1227962" w="2258322">
                <a:moveTo>
                  <a:pt x="0" y="0"/>
                </a:moveTo>
                <a:lnTo>
                  <a:pt x="2258322" y="0"/>
                </a:lnTo>
                <a:lnTo>
                  <a:pt x="2258322" y="1227962"/>
                </a:lnTo>
                <a:lnTo>
                  <a:pt x="0" y="122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96157" y="1620015"/>
            <a:ext cx="2329306" cy="2204106"/>
          </a:xfrm>
          <a:custGeom>
            <a:avLst/>
            <a:gdLst/>
            <a:ahLst/>
            <a:cxnLst/>
            <a:rect r="r" b="b" t="t" l="l"/>
            <a:pathLst>
              <a:path h="2204106" w="2329306">
                <a:moveTo>
                  <a:pt x="0" y="0"/>
                </a:moveTo>
                <a:lnTo>
                  <a:pt x="2329305" y="0"/>
                </a:lnTo>
                <a:lnTo>
                  <a:pt x="2329305" y="2204106"/>
                </a:lnTo>
                <a:lnTo>
                  <a:pt x="0" y="2204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992391"/>
            <a:ext cx="1224648" cy="1383072"/>
          </a:xfrm>
          <a:custGeom>
            <a:avLst/>
            <a:gdLst/>
            <a:ahLst/>
            <a:cxnLst/>
            <a:rect r="r" b="b" t="t" l="l"/>
            <a:pathLst>
              <a:path h="1383072" w="1224648">
                <a:moveTo>
                  <a:pt x="0" y="0"/>
                </a:moveTo>
                <a:lnTo>
                  <a:pt x="1224648" y="0"/>
                </a:lnTo>
                <a:lnTo>
                  <a:pt x="1224648" y="1383073"/>
                </a:lnTo>
                <a:lnTo>
                  <a:pt x="0" y="1383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79265" y="4972705"/>
            <a:ext cx="6817470" cy="6817470"/>
          </a:xfrm>
          <a:custGeom>
            <a:avLst/>
            <a:gdLst/>
            <a:ahLst/>
            <a:cxnLst/>
            <a:rect r="r" b="b" t="t" l="l"/>
            <a:pathLst>
              <a:path h="6817470" w="6817470">
                <a:moveTo>
                  <a:pt x="0" y="0"/>
                </a:moveTo>
                <a:lnTo>
                  <a:pt x="6817470" y="0"/>
                </a:lnTo>
                <a:lnTo>
                  <a:pt x="6817470" y="6817469"/>
                </a:lnTo>
                <a:lnTo>
                  <a:pt x="0" y="6817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0354" y="3027968"/>
            <a:ext cx="8979175" cy="97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5"/>
              </a:lnSpc>
            </a:pPr>
            <a:r>
              <a:rPr lang="en-US" sz="5718" b="true">
                <a:solidFill>
                  <a:srgbClr val="2D68A5"/>
                </a:solidFill>
                <a:latin typeface="Garet Bold"/>
                <a:ea typeface="Garet Bold"/>
                <a:cs typeface="Garet Bold"/>
                <a:sym typeface="Garet Bold"/>
              </a:rPr>
              <a:t>IPL DATASET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3348" y="5430997"/>
            <a:ext cx="464879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 spc="93">
                <a:solidFill>
                  <a:srgbClr val="D7FFA3"/>
                </a:solidFill>
                <a:latin typeface="Garet Bold"/>
                <a:ea typeface="Garet Bold"/>
                <a:cs typeface="Garet Bold"/>
                <a:sym typeface="Garet Bold"/>
              </a:rPr>
              <a:t>        SARANYA R</a:t>
            </a:r>
          </a:p>
          <a:p>
            <a:pPr algn="l">
              <a:lnSpc>
                <a:spcPts val="5040"/>
              </a:lnSpc>
            </a:pPr>
            <a:r>
              <a:rPr lang="en-US" b="true" sz="3600" spc="93">
                <a:solidFill>
                  <a:srgbClr val="D7FFA3"/>
                </a:solidFill>
                <a:latin typeface="Garet Bold"/>
                <a:ea typeface="Garet Bold"/>
                <a:cs typeface="Garet Bold"/>
                <a:sym typeface="Garet Bold"/>
              </a:rPr>
              <a:t>MAY BATCH - 2025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407" y="29504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1" y="0"/>
                </a:lnTo>
                <a:lnTo>
                  <a:pt x="649621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9221" y="1925441"/>
            <a:ext cx="7791316" cy="7633548"/>
          </a:xfrm>
          <a:custGeom>
            <a:avLst/>
            <a:gdLst/>
            <a:ahLst/>
            <a:cxnLst/>
            <a:rect r="r" b="b" t="t" l="l"/>
            <a:pathLst>
              <a:path h="7633548" w="7791316">
                <a:moveTo>
                  <a:pt x="0" y="0"/>
                </a:moveTo>
                <a:lnTo>
                  <a:pt x="7791316" y="0"/>
                </a:lnTo>
                <a:lnTo>
                  <a:pt x="7791316" y="7633548"/>
                </a:lnTo>
                <a:lnTo>
                  <a:pt x="0" y="7633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0619" y="547571"/>
            <a:ext cx="8464903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MODELING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7025" y="2596629"/>
            <a:ext cx="6847215" cy="503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0216" indent="-280108" lvl="1">
              <a:lnSpc>
                <a:spcPts val="3632"/>
              </a:lnSpc>
              <a:buFont typeface="Arial"/>
              <a:buChar char="•"/>
            </a:pPr>
            <a:r>
              <a:rPr lang="en-US" sz="2594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Models Used: Logistic Regression, SVM, KNN, Random Forest, XGBoost.</a:t>
            </a:r>
          </a:p>
          <a:p>
            <a:pPr algn="l">
              <a:lnSpc>
                <a:spcPts val="3632"/>
              </a:lnSpc>
            </a:pPr>
          </a:p>
          <a:p>
            <a:pPr algn="l" marL="560216" indent="-280108" lvl="1">
              <a:lnSpc>
                <a:spcPts val="3632"/>
              </a:lnSpc>
              <a:buFont typeface="Arial"/>
              <a:buChar char="•"/>
            </a:pPr>
            <a:r>
              <a:rPr lang="en-US" sz="2594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Hyperparameter Tuning: Grid Search for Random Forest &amp; XGBoost; defaults for others.</a:t>
            </a:r>
          </a:p>
          <a:p>
            <a:pPr algn="l">
              <a:lnSpc>
                <a:spcPts val="3632"/>
              </a:lnSpc>
            </a:pPr>
          </a:p>
          <a:p>
            <a:pPr algn="l" marL="560216" indent="-280108" lvl="1">
              <a:lnSpc>
                <a:spcPts val="3632"/>
              </a:lnSpc>
              <a:buFont typeface="Arial"/>
              <a:buChar char="•"/>
            </a:pPr>
            <a:r>
              <a:rPr lang="en-US" sz="2594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Evaluation Metrics: Accuracy, Precision, Recall, F1-score.</a:t>
            </a:r>
          </a:p>
          <a:p>
            <a:pPr algn="l">
              <a:lnSpc>
                <a:spcPts val="363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3890" y="876239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8"/>
                </a:lnTo>
                <a:lnTo>
                  <a:pt x="0" y="73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32485">
            <a:off x="8202616" y="-6216671"/>
            <a:ext cx="12873963" cy="10088505"/>
          </a:xfrm>
          <a:custGeom>
            <a:avLst/>
            <a:gdLst/>
            <a:ahLst/>
            <a:cxnLst/>
            <a:rect r="r" b="b" t="t" l="l"/>
            <a:pathLst>
              <a:path h="10088505" w="12873963">
                <a:moveTo>
                  <a:pt x="0" y="10088505"/>
                </a:moveTo>
                <a:lnTo>
                  <a:pt x="12873963" y="10088505"/>
                </a:lnTo>
                <a:lnTo>
                  <a:pt x="12873963" y="0"/>
                </a:lnTo>
                <a:lnTo>
                  <a:pt x="0" y="0"/>
                </a:lnTo>
                <a:lnTo>
                  <a:pt x="0" y="100885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8945" y="1028700"/>
            <a:ext cx="1980355" cy="1980355"/>
          </a:xfrm>
          <a:custGeom>
            <a:avLst/>
            <a:gdLst/>
            <a:ahLst/>
            <a:cxnLst/>
            <a:rect r="r" b="b" t="t" l="l"/>
            <a:pathLst>
              <a:path h="1980355" w="1980355">
                <a:moveTo>
                  <a:pt x="0" y="0"/>
                </a:moveTo>
                <a:lnTo>
                  <a:pt x="1980355" y="0"/>
                </a:lnTo>
                <a:lnTo>
                  <a:pt x="1980355" y="1980355"/>
                </a:lnTo>
                <a:lnTo>
                  <a:pt x="0" y="198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915603"/>
            <a:ext cx="8456617" cy="4714035"/>
          </a:xfrm>
          <a:custGeom>
            <a:avLst/>
            <a:gdLst/>
            <a:ahLst/>
            <a:cxnLst/>
            <a:rect r="r" b="b" t="t" l="l"/>
            <a:pathLst>
              <a:path h="4714035" w="8456617">
                <a:moveTo>
                  <a:pt x="0" y="0"/>
                </a:moveTo>
                <a:lnTo>
                  <a:pt x="8456617" y="0"/>
                </a:lnTo>
                <a:lnTo>
                  <a:pt x="8456617" y="4714035"/>
                </a:lnTo>
                <a:lnTo>
                  <a:pt x="0" y="47140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3890" y="914400"/>
            <a:ext cx="7260334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MODEL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6661" y="3193677"/>
            <a:ext cx="9548281" cy="443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2225" indent="-271113" lvl="1">
              <a:lnSpc>
                <a:spcPts val="3516"/>
              </a:lnSpc>
              <a:buFont typeface="Arial"/>
              <a:buChar char="•"/>
            </a:pPr>
            <a:r>
              <a:rPr lang="en-US" sz="2511" spc="65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XGBoost achieved the highest accuracy (0.98) followed by Decision Tree (0.86) and Random Forest (0.82).</a:t>
            </a:r>
          </a:p>
          <a:p>
            <a:pPr algn="just">
              <a:lnSpc>
                <a:spcPts val="3516"/>
              </a:lnSpc>
            </a:pPr>
          </a:p>
          <a:p>
            <a:pPr algn="just" marL="542225" indent="-271113" lvl="1">
              <a:lnSpc>
                <a:spcPts val="3516"/>
              </a:lnSpc>
              <a:buFont typeface="Arial"/>
              <a:buChar char="•"/>
            </a:pPr>
            <a:r>
              <a:rPr lang="en-US" sz="2511" spc="65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Decision Tree showed the best balance across precision, recall, and F1-score.</a:t>
            </a:r>
          </a:p>
          <a:p>
            <a:pPr algn="just">
              <a:lnSpc>
                <a:spcPts val="3516"/>
              </a:lnSpc>
            </a:pPr>
          </a:p>
          <a:p>
            <a:pPr algn="just" marL="542225" indent="-271113" lvl="1">
              <a:lnSpc>
                <a:spcPts val="3516"/>
              </a:lnSpc>
              <a:buFont typeface="Arial"/>
              <a:buChar char="•"/>
            </a:pPr>
            <a:r>
              <a:rPr lang="en-US" sz="2511" spc="65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Logistic Regression, SVM, and KNN performed relatively lower across all metrics.</a:t>
            </a:r>
          </a:p>
          <a:p>
            <a:pPr algn="just">
              <a:lnSpc>
                <a:spcPts val="351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75505" y="177845"/>
            <a:ext cx="6201526" cy="5239119"/>
            <a:chOff x="0" y="0"/>
            <a:chExt cx="1082748" cy="914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2748" cy="914718"/>
            </a:xfrm>
            <a:custGeom>
              <a:avLst/>
              <a:gdLst/>
              <a:ahLst/>
              <a:cxnLst/>
              <a:rect r="r" b="b" t="t" l="l"/>
              <a:pathLst>
                <a:path h="914718" w="1082748">
                  <a:moveTo>
                    <a:pt x="0" y="0"/>
                  </a:moveTo>
                  <a:lnTo>
                    <a:pt x="1082748" y="0"/>
                  </a:lnTo>
                  <a:lnTo>
                    <a:pt x="1082748" y="914718"/>
                  </a:lnTo>
                  <a:lnTo>
                    <a:pt x="0" y="914718"/>
                  </a:lnTo>
                  <a:close/>
                </a:path>
              </a:pathLst>
            </a:custGeom>
            <a:blipFill>
              <a:blip r:embed="rId2"/>
              <a:stretch>
                <a:fillRect l="-13400" t="0" r="-13400" b="0"/>
              </a:stretch>
            </a:blipFill>
            <a:ln w="104775" cap="sq">
              <a:solidFill>
                <a:srgbClr val="67A33E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58765" y="5143500"/>
            <a:ext cx="4978438" cy="3923410"/>
            <a:chOff x="0" y="0"/>
            <a:chExt cx="869204" cy="6850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9205" cy="685003"/>
            </a:xfrm>
            <a:custGeom>
              <a:avLst/>
              <a:gdLst/>
              <a:ahLst/>
              <a:cxnLst/>
              <a:rect r="r" b="b" t="t" l="l"/>
              <a:pathLst>
                <a:path h="685003" w="869205">
                  <a:moveTo>
                    <a:pt x="0" y="0"/>
                  </a:moveTo>
                  <a:lnTo>
                    <a:pt x="869205" y="0"/>
                  </a:lnTo>
                  <a:lnTo>
                    <a:pt x="869205" y="685003"/>
                  </a:lnTo>
                  <a:lnTo>
                    <a:pt x="0" y="685003"/>
                  </a:lnTo>
                  <a:close/>
                </a:path>
              </a:pathLst>
            </a:custGeom>
            <a:blipFill>
              <a:blip r:embed="rId3"/>
              <a:stretch>
                <a:fillRect l="-9143" t="0" r="-9143" b="0"/>
              </a:stretch>
            </a:blipFill>
            <a:ln w="104775" cap="sq">
              <a:solidFill>
                <a:srgbClr val="2D68A5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213890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8"/>
                </a:lnTo>
                <a:lnTo>
                  <a:pt x="0" y="73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49729" y="5173602"/>
            <a:ext cx="1738271" cy="1644839"/>
          </a:xfrm>
          <a:custGeom>
            <a:avLst/>
            <a:gdLst/>
            <a:ahLst/>
            <a:cxnLst/>
            <a:rect r="r" b="b" t="t" l="l"/>
            <a:pathLst>
              <a:path h="1644839" w="1738271">
                <a:moveTo>
                  <a:pt x="0" y="0"/>
                </a:moveTo>
                <a:lnTo>
                  <a:pt x="1738271" y="0"/>
                </a:lnTo>
                <a:lnTo>
                  <a:pt x="1738271" y="1644839"/>
                </a:lnTo>
                <a:lnTo>
                  <a:pt x="0" y="1644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8771" y="914400"/>
            <a:ext cx="3446473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363" y="2740254"/>
            <a:ext cx="9841027" cy="60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229" indent="-306614" lvl="1">
              <a:lnSpc>
                <a:spcPts val="3976"/>
              </a:lnSpc>
              <a:buFont typeface="Arial"/>
              <a:buChar char="•"/>
            </a:pPr>
            <a:r>
              <a:rPr lang="en-US" sz="2840" spc="73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Machine learning models can effectively predict IPL match outcomes using match-related features.</a:t>
            </a:r>
          </a:p>
          <a:p>
            <a:pPr algn="l">
              <a:lnSpc>
                <a:spcPts val="3976"/>
              </a:lnSpc>
            </a:pPr>
          </a:p>
          <a:p>
            <a:pPr algn="l" marL="613229" indent="-306614" lvl="1">
              <a:lnSpc>
                <a:spcPts val="3976"/>
              </a:lnSpc>
              <a:buFont typeface="Arial"/>
              <a:buChar char="•"/>
            </a:pPr>
            <a:r>
              <a:rPr lang="en-US" sz="2840" spc="73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Among tested models, ensemble methods like Random Forest and XGBoost performed the best after tuning.</a:t>
            </a:r>
          </a:p>
          <a:p>
            <a:pPr algn="l">
              <a:lnSpc>
                <a:spcPts val="3976"/>
              </a:lnSpc>
            </a:pPr>
          </a:p>
          <a:p>
            <a:pPr algn="l" marL="613229" indent="-306614" lvl="1">
              <a:lnSpc>
                <a:spcPts val="3976"/>
              </a:lnSpc>
              <a:buFont typeface="Arial"/>
              <a:buChar char="•"/>
            </a:pPr>
            <a:r>
              <a:rPr lang="en-US" sz="2840" spc="73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The project highlights the importance of factors such as toss decisions, venue, and team performance in determining match results.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587622" cy="10287000"/>
            <a:chOff x="0" y="0"/>
            <a:chExt cx="148537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53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85373">
                  <a:moveTo>
                    <a:pt x="0" y="0"/>
                  </a:moveTo>
                  <a:lnTo>
                    <a:pt x="1485373" y="0"/>
                  </a:lnTo>
                  <a:lnTo>
                    <a:pt x="14853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0521" t="0" r="-305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79559">
            <a:off x="8983154" y="-847814"/>
            <a:ext cx="12934357" cy="11982628"/>
            <a:chOff x="0" y="0"/>
            <a:chExt cx="3406580" cy="31559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06580" cy="3155918"/>
            </a:xfrm>
            <a:custGeom>
              <a:avLst/>
              <a:gdLst/>
              <a:ahLst/>
              <a:cxnLst/>
              <a:rect r="r" b="b" t="t" l="l"/>
              <a:pathLst>
                <a:path h="3155918" w="3406580">
                  <a:moveTo>
                    <a:pt x="0" y="0"/>
                  </a:moveTo>
                  <a:lnTo>
                    <a:pt x="3406580" y="0"/>
                  </a:lnTo>
                  <a:lnTo>
                    <a:pt x="3406580" y="3155918"/>
                  </a:lnTo>
                  <a:lnTo>
                    <a:pt x="0" y="3155918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06580" cy="319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-7565388">
            <a:off x="1825193" y="99247"/>
            <a:ext cx="12873963" cy="10088505"/>
          </a:xfrm>
          <a:custGeom>
            <a:avLst/>
            <a:gdLst/>
            <a:ahLst/>
            <a:cxnLst/>
            <a:rect r="r" b="b" t="t" l="l"/>
            <a:pathLst>
              <a:path h="10088505" w="12873963">
                <a:moveTo>
                  <a:pt x="0" y="10088506"/>
                </a:moveTo>
                <a:lnTo>
                  <a:pt x="12873962" y="10088506"/>
                </a:lnTo>
                <a:lnTo>
                  <a:pt x="12873962" y="0"/>
                </a:lnTo>
                <a:lnTo>
                  <a:pt x="0" y="0"/>
                </a:lnTo>
                <a:lnTo>
                  <a:pt x="0" y="100885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080" y="29504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17353" y="4400891"/>
            <a:ext cx="6141947" cy="107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sz="6320" b="true">
                <a:solidFill>
                  <a:srgbClr val="2D68A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-6635821">
            <a:off x="-1680380" y="1335355"/>
            <a:ext cx="14078098" cy="11032109"/>
          </a:xfrm>
          <a:custGeom>
            <a:avLst/>
            <a:gdLst/>
            <a:ahLst/>
            <a:cxnLst/>
            <a:rect r="r" b="b" t="t" l="l"/>
            <a:pathLst>
              <a:path h="11032109" w="14078098">
                <a:moveTo>
                  <a:pt x="0" y="11032110"/>
                </a:moveTo>
                <a:lnTo>
                  <a:pt x="14078098" y="11032110"/>
                </a:lnTo>
                <a:lnTo>
                  <a:pt x="14078098" y="0"/>
                </a:lnTo>
                <a:lnTo>
                  <a:pt x="0" y="0"/>
                </a:lnTo>
                <a:lnTo>
                  <a:pt x="0" y="110321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05295" y="3060713"/>
            <a:ext cx="1283756" cy="1214754"/>
          </a:xfrm>
          <a:custGeom>
            <a:avLst/>
            <a:gdLst/>
            <a:ahLst/>
            <a:cxnLst/>
            <a:rect r="r" b="b" t="t" l="l"/>
            <a:pathLst>
              <a:path h="1214754" w="1283756">
                <a:moveTo>
                  <a:pt x="0" y="0"/>
                </a:moveTo>
                <a:lnTo>
                  <a:pt x="1283756" y="0"/>
                </a:lnTo>
                <a:lnTo>
                  <a:pt x="1283756" y="1214754"/>
                </a:lnTo>
                <a:lnTo>
                  <a:pt x="0" y="12147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56790" y="-1877936"/>
            <a:ext cx="3963099" cy="3963099"/>
          </a:xfrm>
          <a:custGeom>
            <a:avLst/>
            <a:gdLst/>
            <a:ahLst/>
            <a:cxnLst/>
            <a:rect r="r" b="b" t="t" l="l"/>
            <a:pathLst>
              <a:path h="3963099" w="3963099">
                <a:moveTo>
                  <a:pt x="0" y="0"/>
                </a:moveTo>
                <a:lnTo>
                  <a:pt x="3963099" y="0"/>
                </a:lnTo>
                <a:lnTo>
                  <a:pt x="3963099" y="3963099"/>
                </a:lnTo>
                <a:lnTo>
                  <a:pt x="0" y="3963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523" y="-266911"/>
            <a:ext cx="10722339" cy="11179348"/>
            <a:chOff x="0" y="0"/>
            <a:chExt cx="2823990" cy="2944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3990" cy="2944355"/>
            </a:xfrm>
            <a:custGeom>
              <a:avLst/>
              <a:gdLst/>
              <a:ahLst/>
              <a:cxnLst/>
              <a:rect r="r" b="b" t="t" l="l"/>
              <a:pathLst>
                <a:path h="2944355" w="2823990">
                  <a:moveTo>
                    <a:pt x="0" y="0"/>
                  </a:moveTo>
                  <a:lnTo>
                    <a:pt x="2823990" y="0"/>
                  </a:lnTo>
                  <a:lnTo>
                    <a:pt x="2823990" y="2944355"/>
                  </a:lnTo>
                  <a:lnTo>
                    <a:pt x="0" y="2944355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23990" cy="298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406264">
            <a:off x="-2246326" y="9318870"/>
            <a:ext cx="10964951" cy="4413393"/>
          </a:xfrm>
          <a:custGeom>
            <a:avLst/>
            <a:gdLst/>
            <a:ahLst/>
            <a:cxnLst/>
            <a:rect r="r" b="b" t="t" l="l"/>
            <a:pathLst>
              <a:path h="4413393" w="10964951">
                <a:moveTo>
                  <a:pt x="0" y="0"/>
                </a:moveTo>
                <a:lnTo>
                  <a:pt x="10964951" y="0"/>
                </a:lnTo>
                <a:lnTo>
                  <a:pt x="10964951" y="4413393"/>
                </a:lnTo>
                <a:lnTo>
                  <a:pt x="0" y="441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29504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09" y="8664022"/>
            <a:ext cx="4429625" cy="845656"/>
          </a:xfrm>
          <a:custGeom>
            <a:avLst/>
            <a:gdLst/>
            <a:ahLst/>
            <a:cxnLst/>
            <a:rect r="r" b="b" t="t" l="l"/>
            <a:pathLst>
              <a:path h="845656" w="4429625">
                <a:moveTo>
                  <a:pt x="0" y="0"/>
                </a:moveTo>
                <a:lnTo>
                  <a:pt x="4429624" y="0"/>
                </a:lnTo>
                <a:lnTo>
                  <a:pt x="4429624" y="845656"/>
                </a:lnTo>
                <a:lnTo>
                  <a:pt x="0" y="845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3691" y="1575435"/>
            <a:ext cx="7046080" cy="7254610"/>
          </a:xfrm>
          <a:custGeom>
            <a:avLst/>
            <a:gdLst/>
            <a:ahLst/>
            <a:cxnLst/>
            <a:rect r="r" b="b" t="t" l="l"/>
            <a:pathLst>
              <a:path h="7254610" w="7046080">
                <a:moveTo>
                  <a:pt x="0" y="0"/>
                </a:moveTo>
                <a:lnTo>
                  <a:pt x="7046080" y="0"/>
                </a:lnTo>
                <a:lnTo>
                  <a:pt x="7046080" y="7254610"/>
                </a:lnTo>
                <a:lnTo>
                  <a:pt x="0" y="7254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50" t="0" r="-875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08919" y="952500"/>
            <a:ext cx="533192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37936" y="2075180"/>
            <a:ext cx="8272486" cy="718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Predicting the winner of an IPL match is challenging due to multiple influencing factors like toss, venue, and team performance.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The dataset contains match details such as teams, toss decisions, results, venues, margins of victory, and player awards.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Features include both categorical (team names, venue, toss decision) and numerical (runs, wickets) data.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Objective: Use machine learning models to predict match winners accurately.</a:t>
            </a:r>
          </a:p>
          <a:p>
            <a:pPr algn="l">
              <a:lnSpc>
                <a:spcPts val="335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Best model will be selected through evaluation and hyperparameter tuning.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496368">
            <a:off x="6207813" y="2150507"/>
            <a:ext cx="14035625" cy="10998826"/>
          </a:xfrm>
          <a:custGeom>
            <a:avLst/>
            <a:gdLst/>
            <a:ahLst/>
            <a:cxnLst/>
            <a:rect r="r" b="b" t="t" l="l"/>
            <a:pathLst>
              <a:path h="10998826" w="14035625">
                <a:moveTo>
                  <a:pt x="0" y="10998827"/>
                </a:moveTo>
                <a:lnTo>
                  <a:pt x="14035625" y="10998827"/>
                </a:lnTo>
                <a:lnTo>
                  <a:pt x="14035625" y="0"/>
                </a:lnTo>
                <a:lnTo>
                  <a:pt x="0" y="0"/>
                </a:lnTo>
                <a:lnTo>
                  <a:pt x="0" y="109988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09603" y="1874014"/>
            <a:ext cx="5566465" cy="4319158"/>
            <a:chOff x="0" y="0"/>
            <a:chExt cx="1790533" cy="13893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0533" cy="1389318"/>
            </a:xfrm>
            <a:custGeom>
              <a:avLst/>
              <a:gdLst/>
              <a:ahLst/>
              <a:cxnLst/>
              <a:rect r="r" b="b" t="t" l="l"/>
              <a:pathLst>
                <a:path h="1389318" w="1790533">
                  <a:moveTo>
                    <a:pt x="0" y="0"/>
                  </a:moveTo>
                  <a:lnTo>
                    <a:pt x="1790533" y="0"/>
                  </a:lnTo>
                  <a:lnTo>
                    <a:pt x="1790533" y="1389318"/>
                  </a:lnTo>
                  <a:lnTo>
                    <a:pt x="0" y="1389318"/>
                  </a:lnTo>
                  <a:close/>
                </a:path>
              </a:pathLst>
            </a:custGeom>
            <a:blipFill>
              <a:blip r:embed="rId4"/>
              <a:stretch>
                <a:fillRect l="-8230" t="0" r="-8230" b="0"/>
              </a:stretch>
            </a:blipFill>
            <a:ln w="104775" cap="sq">
              <a:solidFill>
                <a:srgbClr val="67A33E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79080" y="29504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2835" y="4939142"/>
            <a:ext cx="5566465" cy="4319158"/>
            <a:chOff x="0" y="0"/>
            <a:chExt cx="1790533" cy="13893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0533" cy="1389318"/>
            </a:xfrm>
            <a:custGeom>
              <a:avLst/>
              <a:gdLst/>
              <a:ahLst/>
              <a:cxnLst/>
              <a:rect r="r" b="b" t="t" l="l"/>
              <a:pathLst>
                <a:path h="1389318" w="1790533">
                  <a:moveTo>
                    <a:pt x="0" y="0"/>
                  </a:moveTo>
                  <a:lnTo>
                    <a:pt x="1790533" y="0"/>
                  </a:lnTo>
                  <a:lnTo>
                    <a:pt x="1790533" y="1389318"/>
                  </a:lnTo>
                  <a:lnTo>
                    <a:pt x="0" y="1389318"/>
                  </a:lnTo>
                  <a:close/>
                </a:path>
              </a:pathLst>
            </a:custGeom>
            <a:blipFill>
              <a:blip r:embed="rId7"/>
              <a:stretch>
                <a:fillRect l="-8230" t="0" r="-8230" b="0"/>
              </a:stretch>
            </a:blipFill>
            <a:ln w="104775" cap="sq">
              <a:solidFill>
                <a:srgbClr val="2D68A5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488570" y="914400"/>
            <a:ext cx="8137558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DATA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46007"/>
            <a:ext cx="6929755" cy="699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The dataset contains ball-by-ball and match-level details of IPL games.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Key columns: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Season, City, Date → Match context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Team1, Team2 → Competing teams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Toss_winner, Toss_decision → Toss outcomes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Winner, Result, dl_applied → Match results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Win_by_runs, Win_by_wickets → Margin of victory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Player_of_match, Venue, Umpires → Additional match info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5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Data includes both categorical (team names, venue, toss decision) and numerical (runs, wickets) features.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1062343">
            <a:off x="7997251" y="-2188622"/>
            <a:ext cx="10964951" cy="4413393"/>
          </a:xfrm>
          <a:custGeom>
            <a:avLst/>
            <a:gdLst/>
            <a:ahLst/>
            <a:cxnLst/>
            <a:rect r="r" b="b" t="t" l="l"/>
            <a:pathLst>
              <a:path h="4413393" w="10964951">
                <a:moveTo>
                  <a:pt x="0" y="0"/>
                </a:moveTo>
                <a:lnTo>
                  <a:pt x="10964951" y="0"/>
                </a:lnTo>
                <a:lnTo>
                  <a:pt x="10964951" y="4413393"/>
                </a:lnTo>
                <a:lnTo>
                  <a:pt x="0" y="4413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88829" y="1028700"/>
            <a:ext cx="7570471" cy="7631978"/>
            <a:chOff x="0" y="0"/>
            <a:chExt cx="1993869" cy="2010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3869" cy="2010068"/>
            </a:xfrm>
            <a:custGeom>
              <a:avLst/>
              <a:gdLst/>
              <a:ahLst/>
              <a:cxnLst/>
              <a:rect r="r" b="b" t="t" l="l"/>
              <a:pathLst>
                <a:path h="2010068" w="1993869">
                  <a:moveTo>
                    <a:pt x="0" y="0"/>
                  </a:moveTo>
                  <a:lnTo>
                    <a:pt x="1993869" y="0"/>
                  </a:lnTo>
                  <a:lnTo>
                    <a:pt x="1993869" y="2010068"/>
                  </a:lnTo>
                  <a:lnTo>
                    <a:pt x="0" y="2010068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3869" cy="2048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080" y="29504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54683" y="1130026"/>
            <a:ext cx="1068293" cy="934814"/>
            <a:chOff x="0" y="0"/>
            <a:chExt cx="281361" cy="2462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361" cy="246206"/>
            </a:xfrm>
            <a:custGeom>
              <a:avLst/>
              <a:gdLst/>
              <a:ahLst/>
              <a:cxnLst/>
              <a:rect r="r" b="b" t="t" l="l"/>
              <a:pathLst>
                <a:path h="246206" w="281361">
                  <a:moveTo>
                    <a:pt x="0" y="0"/>
                  </a:moveTo>
                  <a:lnTo>
                    <a:pt x="281361" y="0"/>
                  </a:lnTo>
                  <a:lnTo>
                    <a:pt x="281361" y="246206"/>
                  </a:lnTo>
                  <a:lnTo>
                    <a:pt x="0" y="246206"/>
                  </a:lnTo>
                  <a:close/>
                </a:path>
              </a:pathLst>
            </a:custGeom>
            <a:solidFill>
              <a:srgbClr val="67A3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1361" cy="284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10467917">
            <a:off x="-5083471" y="3616426"/>
            <a:ext cx="12873963" cy="10088505"/>
          </a:xfrm>
          <a:custGeom>
            <a:avLst/>
            <a:gdLst/>
            <a:ahLst/>
            <a:cxnLst/>
            <a:rect r="r" b="b" t="t" l="l"/>
            <a:pathLst>
              <a:path h="10088505" w="12873963">
                <a:moveTo>
                  <a:pt x="0" y="10088505"/>
                </a:moveTo>
                <a:lnTo>
                  <a:pt x="12873962" y="10088505"/>
                </a:lnTo>
                <a:lnTo>
                  <a:pt x="12873962" y="0"/>
                </a:lnTo>
                <a:lnTo>
                  <a:pt x="0" y="0"/>
                </a:lnTo>
                <a:lnTo>
                  <a:pt x="0" y="100885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97173" y="7037743"/>
            <a:ext cx="3866013" cy="386601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4817" t="0" r="-35276" b="0"/>
              </a:stretch>
            </a:blipFill>
            <a:ln w="133350" cap="sq">
              <a:solidFill>
                <a:srgbClr val="FAFDFF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273230" y="8970750"/>
            <a:ext cx="1980355" cy="1980355"/>
          </a:xfrm>
          <a:custGeom>
            <a:avLst/>
            <a:gdLst/>
            <a:ahLst/>
            <a:cxnLst/>
            <a:rect r="r" b="b" t="t" l="l"/>
            <a:pathLst>
              <a:path h="1980355" w="1980355">
                <a:moveTo>
                  <a:pt x="0" y="0"/>
                </a:moveTo>
                <a:lnTo>
                  <a:pt x="1980355" y="0"/>
                </a:lnTo>
                <a:lnTo>
                  <a:pt x="1980355" y="1980355"/>
                </a:lnTo>
                <a:lnTo>
                  <a:pt x="0" y="1980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42788" y="-364511"/>
            <a:ext cx="1026382" cy="1026382"/>
          </a:xfrm>
          <a:custGeom>
            <a:avLst/>
            <a:gdLst/>
            <a:ahLst/>
            <a:cxnLst/>
            <a:rect r="r" b="b" t="t" l="l"/>
            <a:pathLst>
              <a:path h="1026382" w="1026382">
                <a:moveTo>
                  <a:pt x="0" y="0"/>
                </a:moveTo>
                <a:lnTo>
                  <a:pt x="1026382" y="0"/>
                </a:lnTo>
                <a:lnTo>
                  <a:pt x="1026382" y="1026382"/>
                </a:lnTo>
                <a:lnTo>
                  <a:pt x="0" y="10263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989" y="2005248"/>
            <a:ext cx="3985496" cy="5678883"/>
          </a:xfrm>
          <a:custGeom>
            <a:avLst/>
            <a:gdLst/>
            <a:ahLst/>
            <a:cxnLst/>
            <a:rect r="r" b="b" t="t" l="l"/>
            <a:pathLst>
              <a:path h="5678883" w="3985496">
                <a:moveTo>
                  <a:pt x="0" y="0"/>
                </a:moveTo>
                <a:lnTo>
                  <a:pt x="3985496" y="0"/>
                </a:lnTo>
                <a:lnTo>
                  <a:pt x="3985496" y="5678882"/>
                </a:lnTo>
                <a:lnTo>
                  <a:pt x="0" y="5678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3559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46872" y="2005248"/>
            <a:ext cx="4000121" cy="5725179"/>
          </a:xfrm>
          <a:custGeom>
            <a:avLst/>
            <a:gdLst/>
            <a:ahLst/>
            <a:cxnLst/>
            <a:rect r="r" b="b" t="t" l="l"/>
            <a:pathLst>
              <a:path h="5725179" w="4000121">
                <a:moveTo>
                  <a:pt x="0" y="0"/>
                </a:moveTo>
                <a:lnTo>
                  <a:pt x="4000121" y="0"/>
                </a:lnTo>
                <a:lnTo>
                  <a:pt x="4000121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171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432233" y="1323614"/>
            <a:ext cx="6292212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64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Removed duplicates and irrelevant records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64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Handled missing values (mean/median for numerical, mode for categorical)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64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Encoded categorical features using Label/One-Hot Encoding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64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Standardized data formats for consistency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64">
                <a:solidFill>
                  <a:srgbClr val="FAFDFF"/>
                </a:solidFill>
                <a:latin typeface="Garet"/>
                <a:ea typeface="Garet"/>
                <a:cs typeface="Garet"/>
                <a:sym typeface="Garet"/>
              </a:rPr>
              <a:t>Final dataset prepared for modeling with no missing values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53510" y="471658"/>
            <a:ext cx="6153339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DATA CLEANING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75809" cy="11179348"/>
            <a:chOff x="0" y="0"/>
            <a:chExt cx="1810913" cy="2944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0913" cy="2944355"/>
            </a:xfrm>
            <a:custGeom>
              <a:avLst/>
              <a:gdLst/>
              <a:ahLst/>
              <a:cxnLst/>
              <a:rect r="r" b="b" t="t" l="l"/>
              <a:pathLst>
                <a:path h="2944355" w="1810913">
                  <a:moveTo>
                    <a:pt x="0" y="0"/>
                  </a:moveTo>
                  <a:lnTo>
                    <a:pt x="1810913" y="0"/>
                  </a:lnTo>
                  <a:lnTo>
                    <a:pt x="1810913" y="2944355"/>
                  </a:lnTo>
                  <a:lnTo>
                    <a:pt x="0" y="2944355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10913" cy="298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080" y="612416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0" y="0"/>
                </a:lnTo>
                <a:lnTo>
                  <a:pt x="649620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1061" y="2475111"/>
            <a:ext cx="5013686" cy="5911422"/>
            <a:chOff x="0" y="0"/>
            <a:chExt cx="1003460" cy="1183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3460" cy="1183137"/>
            </a:xfrm>
            <a:custGeom>
              <a:avLst/>
              <a:gdLst/>
              <a:ahLst/>
              <a:cxnLst/>
              <a:rect r="r" b="b" t="t" l="l"/>
              <a:pathLst>
                <a:path h="1183137" w="1003460">
                  <a:moveTo>
                    <a:pt x="0" y="0"/>
                  </a:moveTo>
                  <a:lnTo>
                    <a:pt x="1003460" y="0"/>
                  </a:lnTo>
                  <a:lnTo>
                    <a:pt x="1003460" y="1183137"/>
                  </a:lnTo>
                  <a:lnTo>
                    <a:pt x="0" y="1183137"/>
                  </a:lnTo>
                  <a:close/>
                </a:path>
              </a:pathLst>
            </a:custGeom>
            <a:blipFill>
              <a:blip r:embed="rId4"/>
              <a:stretch>
                <a:fillRect l="-38484" t="0" r="-38484" b="0"/>
              </a:stretch>
            </a:blipFill>
            <a:ln w="104775" cap="sq">
              <a:solidFill>
                <a:srgbClr val="D7FFA3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524738" y="528521"/>
            <a:ext cx="10702141" cy="76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1"/>
              </a:lnSpc>
            </a:pPr>
            <a:r>
              <a:rPr lang="en-US" b="true" sz="4199" spc="109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EXPLORATORY DATA ANALYSIS (EDA)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5147" y="2634917"/>
            <a:ext cx="8091442" cy="553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Helps understand the structure of the dataset and detect missing or inconsistent values.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Identifies patterns, trends, and relationships among different features (e.g., toss impact, venue effect).</a:t>
            </a:r>
          </a:p>
          <a:p>
            <a:pPr algn="l">
              <a:lnSpc>
                <a:spcPts val="405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67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Provides insights through visualizations and summary statistics to guide model building.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3029655" y="6203684"/>
            <a:ext cx="6817470" cy="6817470"/>
          </a:xfrm>
          <a:custGeom>
            <a:avLst/>
            <a:gdLst/>
            <a:ahLst/>
            <a:cxnLst/>
            <a:rect r="r" b="b" t="t" l="l"/>
            <a:pathLst>
              <a:path h="6817470" w="6817470">
                <a:moveTo>
                  <a:pt x="0" y="0"/>
                </a:moveTo>
                <a:lnTo>
                  <a:pt x="6817470" y="0"/>
                </a:lnTo>
                <a:lnTo>
                  <a:pt x="6817470" y="6817470"/>
                </a:lnTo>
                <a:lnTo>
                  <a:pt x="0" y="6817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170323">
            <a:off x="16604358" y="-1273901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6993" y="-1850085"/>
            <a:ext cx="3700171" cy="3700171"/>
          </a:xfrm>
          <a:custGeom>
            <a:avLst/>
            <a:gdLst/>
            <a:ahLst/>
            <a:cxnLst/>
            <a:rect r="r" b="b" t="t" l="l"/>
            <a:pathLst>
              <a:path h="3700171" w="3700171">
                <a:moveTo>
                  <a:pt x="0" y="0"/>
                </a:moveTo>
                <a:lnTo>
                  <a:pt x="3700170" y="0"/>
                </a:lnTo>
                <a:lnTo>
                  <a:pt x="3700170" y="3700170"/>
                </a:lnTo>
                <a:lnTo>
                  <a:pt x="0" y="37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86" y="68366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1" y="0"/>
                </a:lnTo>
                <a:lnTo>
                  <a:pt x="649621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6549" y="4586034"/>
            <a:ext cx="1533678" cy="1537793"/>
            <a:chOff x="0" y="0"/>
            <a:chExt cx="333575" cy="33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575" cy="334470"/>
            </a:xfrm>
            <a:custGeom>
              <a:avLst/>
              <a:gdLst/>
              <a:ahLst/>
              <a:cxnLst/>
              <a:rect r="r" b="b" t="t" l="l"/>
              <a:pathLst>
                <a:path h="334470" w="333575">
                  <a:moveTo>
                    <a:pt x="0" y="0"/>
                  </a:moveTo>
                  <a:lnTo>
                    <a:pt x="333575" y="0"/>
                  </a:lnTo>
                  <a:lnTo>
                    <a:pt x="333575" y="334470"/>
                  </a:lnTo>
                  <a:lnTo>
                    <a:pt x="0" y="334470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3575" cy="38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6549" y="4691267"/>
            <a:ext cx="1533678" cy="1344059"/>
          </a:xfrm>
          <a:custGeom>
            <a:avLst/>
            <a:gdLst/>
            <a:ahLst/>
            <a:cxnLst/>
            <a:rect r="r" b="b" t="t" l="l"/>
            <a:pathLst>
              <a:path h="1344059" w="1533678">
                <a:moveTo>
                  <a:pt x="0" y="0"/>
                </a:moveTo>
                <a:lnTo>
                  <a:pt x="1533678" y="0"/>
                </a:lnTo>
                <a:lnTo>
                  <a:pt x="1533678" y="1344059"/>
                </a:lnTo>
                <a:lnTo>
                  <a:pt x="0" y="1344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3608" y="793391"/>
            <a:ext cx="8847400" cy="8350212"/>
          </a:xfrm>
          <a:custGeom>
            <a:avLst/>
            <a:gdLst/>
            <a:ahLst/>
            <a:cxnLst/>
            <a:rect r="r" b="b" t="t" l="l"/>
            <a:pathLst>
              <a:path h="8350212" w="8847400">
                <a:moveTo>
                  <a:pt x="0" y="0"/>
                </a:moveTo>
                <a:lnTo>
                  <a:pt x="8847400" y="0"/>
                </a:lnTo>
                <a:lnTo>
                  <a:pt x="8847400" y="8350212"/>
                </a:lnTo>
                <a:lnTo>
                  <a:pt x="0" y="8350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8727" y="664157"/>
            <a:ext cx="6583867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24552" y="4643642"/>
            <a:ext cx="539870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Mumbai,</a:t>
            </a: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 Chennai, and Kolkata emerged as the top winning cities, while Gujarat and Kerala recorded the least wins.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4552" y="4220274"/>
            <a:ext cx="269935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WINNING CITIES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6993" y="-1850085"/>
            <a:ext cx="3700171" cy="3700171"/>
          </a:xfrm>
          <a:custGeom>
            <a:avLst/>
            <a:gdLst/>
            <a:ahLst/>
            <a:cxnLst/>
            <a:rect r="r" b="b" t="t" l="l"/>
            <a:pathLst>
              <a:path h="3700171" w="3700171">
                <a:moveTo>
                  <a:pt x="0" y="0"/>
                </a:moveTo>
                <a:lnTo>
                  <a:pt x="3700170" y="0"/>
                </a:lnTo>
                <a:lnTo>
                  <a:pt x="3700170" y="3700170"/>
                </a:lnTo>
                <a:lnTo>
                  <a:pt x="0" y="37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86" y="68366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1" y="0"/>
                </a:lnTo>
                <a:lnTo>
                  <a:pt x="649621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7805" y="2978794"/>
            <a:ext cx="1533678" cy="1942973"/>
            <a:chOff x="0" y="0"/>
            <a:chExt cx="333575" cy="422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575" cy="422597"/>
            </a:xfrm>
            <a:custGeom>
              <a:avLst/>
              <a:gdLst/>
              <a:ahLst/>
              <a:cxnLst/>
              <a:rect r="r" b="b" t="t" l="l"/>
              <a:pathLst>
                <a:path h="422597" w="333575">
                  <a:moveTo>
                    <a:pt x="0" y="0"/>
                  </a:moveTo>
                  <a:lnTo>
                    <a:pt x="333575" y="0"/>
                  </a:lnTo>
                  <a:lnTo>
                    <a:pt x="333575" y="422597"/>
                  </a:lnTo>
                  <a:lnTo>
                    <a:pt x="0" y="422597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3575" cy="47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9061" y="3237141"/>
            <a:ext cx="1031166" cy="1549567"/>
          </a:xfrm>
          <a:custGeom>
            <a:avLst/>
            <a:gdLst/>
            <a:ahLst/>
            <a:cxnLst/>
            <a:rect r="r" b="b" t="t" l="l"/>
            <a:pathLst>
              <a:path h="1549567" w="1031166">
                <a:moveTo>
                  <a:pt x="0" y="0"/>
                </a:moveTo>
                <a:lnTo>
                  <a:pt x="1031166" y="0"/>
                </a:lnTo>
                <a:lnTo>
                  <a:pt x="1031166" y="1549567"/>
                </a:lnTo>
                <a:lnTo>
                  <a:pt x="0" y="154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72594" y="2597623"/>
            <a:ext cx="3208915" cy="3303819"/>
          </a:xfrm>
          <a:custGeom>
            <a:avLst/>
            <a:gdLst/>
            <a:ahLst/>
            <a:cxnLst/>
            <a:rect r="r" b="b" t="t" l="l"/>
            <a:pathLst>
              <a:path h="3303819" w="3208915">
                <a:moveTo>
                  <a:pt x="0" y="0"/>
                </a:moveTo>
                <a:lnTo>
                  <a:pt x="3208914" y="0"/>
                </a:lnTo>
                <a:lnTo>
                  <a:pt x="3208914" y="3303819"/>
                </a:lnTo>
                <a:lnTo>
                  <a:pt x="0" y="3303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6444" t="-76050" r="-271586" b="-1272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2309" y="2999533"/>
            <a:ext cx="7375691" cy="2024783"/>
          </a:xfrm>
          <a:custGeom>
            <a:avLst/>
            <a:gdLst/>
            <a:ahLst/>
            <a:cxnLst/>
            <a:rect r="r" b="b" t="t" l="l"/>
            <a:pathLst>
              <a:path h="2024783" w="7375691">
                <a:moveTo>
                  <a:pt x="0" y="0"/>
                </a:moveTo>
                <a:lnTo>
                  <a:pt x="7375691" y="0"/>
                </a:lnTo>
                <a:lnTo>
                  <a:pt x="7375691" y="2024783"/>
                </a:lnTo>
                <a:lnTo>
                  <a:pt x="0" y="20247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43" t="0" r="-457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4669" y="6674980"/>
            <a:ext cx="1533678" cy="1942973"/>
            <a:chOff x="0" y="0"/>
            <a:chExt cx="333575" cy="4225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3575" cy="422597"/>
            </a:xfrm>
            <a:custGeom>
              <a:avLst/>
              <a:gdLst/>
              <a:ahLst/>
              <a:cxnLst/>
              <a:rect r="r" b="b" t="t" l="l"/>
              <a:pathLst>
                <a:path h="422597" w="333575">
                  <a:moveTo>
                    <a:pt x="0" y="0"/>
                  </a:moveTo>
                  <a:lnTo>
                    <a:pt x="333575" y="0"/>
                  </a:lnTo>
                  <a:lnTo>
                    <a:pt x="333575" y="422597"/>
                  </a:lnTo>
                  <a:lnTo>
                    <a:pt x="0" y="422597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33575" cy="47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339153" y="6957243"/>
            <a:ext cx="1409194" cy="1378448"/>
          </a:xfrm>
          <a:custGeom>
            <a:avLst/>
            <a:gdLst/>
            <a:ahLst/>
            <a:cxnLst/>
            <a:rect r="r" b="b" t="t" l="l"/>
            <a:pathLst>
              <a:path h="1378448" w="1409194">
                <a:moveTo>
                  <a:pt x="0" y="0"/>
                </a:moveTo>
                <a:lnTo>
                  <a:pt x="1409194" y="0"/>
                </a:lnTo>
                <a:lnTo>
                  <a:pt x="1409194" y="1378448"/>
                </a:lnTo>
                <a:lnTo>
                  <a:pt x="0" y="1378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6582691"/>
            <a:ext cx="10214669" cy="2745192"/>
          </a:xfrm>
          <a:custGeom>
            <a:avLst/>
            <a:gdLst/>
            <a:ahLst/>
            <a:cxnLst/>
            <a:rect r="r" b="b" t="t" l="l"/>
            <a:pathLst>
              <a:path h="2745192" w="10214669">
                <a:moveTo>
                  <a:pt x="0" y="0"/>
                </a:moveTo>
                <a:lnTo>
                  <a:pt x="10214669" y="0"/>
                </a:lnTo>
                <a:lnTo>
                  <a:pt x="10214669" y="2745193"/>
                </a:lnTo>
                <a:lnTo>
                  <a:pt x="0" y="2745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8727" y="664157"/>
            <a:ext cx="6583867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24552" y="1802460"/>
            <a:ext cx="25212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TOSS DECISION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24552" y="2280088"/>
            <a:ext cx="5398704" cy="396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299" spc="59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ajority of teams prefer to field first (61.2%) after winning the toss compared to batting (38.8%).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59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Teams that choose to field first have a higher win rate (56.37%) compared to batting first (46.08%).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748347" y="6363034"/>
            <a:ext cx="6229959" cy="326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283" indent="-227641" lvl="1">
              <a:lnSpc>
                <a:spcPts val="2952"/>
              </a:lnSpc>
              <a:buFont typeface="Arial"/>
              <a:buChar char="•"/>
            </a:pPr>
            <a:r>
              <a:rPr lang="en-US" sz="2108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Eden G</a:t>
            </a:r>
            <a:r>
              <a:rPr lang="en-US" sz="2108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ardens, Wankhede Stadium, and M. Chinnaswamy Stadium have hosted the highest number of IPL matches.</a:t>
            </a:r>
          </a:p>
          <a:p>
            <a:pPr algn="l">
              <a:lnSpc>
                <a:spcPts val="2952"/>
              </a:lnSpc>
            </a:pPr>
          </a:p>
          <a:p>
            <a:pPr algn="l" marL="455283" indent="-227641" lvl="1">
              <a:lnSpc>
                <a:spcPts val="2952"/>
              </a:lnSpc>
              <a:buFont typeface="Arial"/>
              <a:buChar char="•"/>
            </a:pPr>
            <a:r>
              <a:rPr lang="en-US" sz="2108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Smaller venues like Subrata Roy Sahara Stadium and Maharashtra Cricket Association Stadium have hosted comparatively fewer matches.</a:t>
            </a:r>
          </a:p>
          <a:p>
            <a:pPr algn="l">
              <a:lnSpc>
                <a:spcPts val="26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78880" y="5694749"/>
            <a:ext cx="25212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VENUE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6993" y="-1850085"/>
            <a:ext cx="3700171" cy="3700171"/>
          </a:xfrm>
          <a:custGeom>
            <a:avLst/>
            <a:gdLst/>
            <a:ahLst/>
            <a:cxnLst/>
            <a:rect r="r" b="b" t="t" l="l"/>
            <a:pathLst>
              <a:path h="3700171" w="3700171">
                <a:moveTo>
                  <a:pt x="0" y="0"/>
                </a:moveTo>
                <a:lnTo>
                  <a:pt x="3700170" y="0"/>
                </a:lnTo>
                <a:lnTo>
                  <a:pt x="3700170" y="3700170"/>
                </a:lnTo>
                <a:lnTo>
                  <a:pt x="0" y="37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86" y="68366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1" y="0"/>
                </a:lnTo>
                <a:lnTo>
                  <a:pt x="649621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9796" y="3040853"/>
            <a:ext cx="1533678" cy="1537793"/>
            <a:chOff x="0" y="0"/>
            <a:chExt cx="333575" cy="33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575" cy="334470"/>
            </a:xfrm>
            <a:custGeom>
              <a:avLst/>
              <a:gdLst/>
              <a:ahLst/>
              <a:cxnLst/>
              <a:rect r="r" b="b" t="t" l="l"/>
              <a:pathLst>
                <a:path h="334470" w="333575">
                  <a:moveTo>
                    <a:pt x="0" y="0"/>
                  </a:moveTo>
                  <a:lnTo>
                    <a:pt x="333575" y="0"/>
                  </a:lnTo>
                  <a:lnTo>
                    <a:pt x="333575" y="334470"/>
                  </a:lnTo>
                  <a:lnTo>
                    <a:pt x="0" y="334470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3575" cy="38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57354" y="7175623"/>
            <a:ext cx="1296308" cy="1567440"/>
            <a:chOff x="0" y="0"/>
            <a:chExt cx="281947" cy="3409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947" cy="340918"/>
            </a:xfrm>
            <a:custGeom>
              <a:avLst/>
              <a:gdLst/>
              <a:ahLst/>
              <a:cxnLst/>
              <a:rect r="r" b="b" t="t" l="l"/>
              <a:pathLst>
                <a:path h="340918" w="281947">
                  <a:moveTo>
                    <a:pt x="0" y="0"/>
                  </a:moveTo>
                  <a:lnTo>
                    <a:pt x="281947" y="0"/>
                  </a:lnTo>
                  <a:lnTo>
                    <a:pt x="281947" y="340918"/>
                  </a:lnTo>
                  <a:lnTo>
                    <a:pt x="0" y="340918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1947" cy="388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7506" y="3164882"/>
            <a:ext cx="858259" cy="1289734"/>
          </a:xfrm>
          <a:custGeom>
            <a:avLst/>
            <a:gdLst/>
            <a:ahLst/>
            <a:cxnLst/>
            <a:rect r="r" b="b" t="t" l="l"/>
            <a:pathLst>
              <a:path h="1289734" w="858259">
                <a:moveTo>
                  <a:pt x="0" y="0"/>
                </a:moveTo>
                <a:lnTo>
                  <a:pt x="858259" y="0"/>
                </a:lnTo>
                <a:lnTo>
                  <a:pt x="858259" y="1289734"/>
                </a:lnTo>
                <a:lnTo>
                  <a:pt x="0" y="128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0194" y="7246467"/>
            <a:ext cx="930627" cy="1425752"/>
          </a:xfrm>
          <a:custGeom>
            <a:avLst/>
            <a:gdLst/>
            <a:ahLst/>
            <a:cxnLst/>
            <a:rect r="r" b="b" t="t" l="l"/>
            <a:pathLst>
              <a:path h="1425752" w="930627">
                <a:moveTo>
                  <a:pt x="0" y="0"/>
                </a:moveTo>
                <a:lnTo>
                  <a:pt x="930627" y="0"/>
                </a:lnTo>
                <a:lnTo>
                  <a:pt x="930627" y="1425752"/>
                </a:lnTo>
                <a:lnTo>
                  <a:pt x="0" y="1425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54563" y="2400812"/>
            <a:ext cx="10833437" cy="2913417"/>
          </a:xfrm>
          <a:custGeom>
            <a:avLst/>
            <a:gdLst/>
            <a:ahLst/>
            <a:cxnLst/>
            <a:rect r="r" b="b" t="t" l="l"/>
            <a:pathLst>
              <a:path h="2913417" w="10833437">
                <a:moveTo>
                  <a:pt x="0" y="0"/>
                </a:moveTo>
                <a:lnTo>
                  <a:pt x="10833437" y="0"/>
                </a:lnTo>
                <a:lnTo>
                  <a:pt x="10833437" y="2913417"/>
                </a:lnTo>
                <a:lnTo>
                  <a:pt x="0" y="2913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393440"/>
            <a:ext cx="9657354" cy="2740274"/>
          </a:xfrm>
          <a:custGeom>
            <a:avLst/>
            <a:gdLst/>
            <a:ahLst/>
            <a:cxnLst/>
            <a:rect r="r" b="b" t="t" l="l"/>
            <a:pathLst>
              <a:path h="2740274" w="9657354">
                <a:moveTo>
                  <a:pt x="0" y="0"/>
                </a:moveTo>
                <a:lnTo>
                  <a:pt x="9657354" y="0"/>
                </a:lnTo>
                <a:lnTo>
                  <a:pt x="9657354" y="2740274"/>
                </a:lnTo>
                <a:lnTo>
                  <a:pt x="0" y="27402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8727" y="664157"/>
            <a:ext cx="6583867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0227" y="1643393"/>
            <a:ext cx="326410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PLAYER OF THE MATCH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0227" y="2212557"/>
            <a:ext cx="5398704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Chris Gayle and AB de Villiers lead the list with the highest number of Player of the Match awards in IPL history.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Other consistent performers include MS Dhoni, Rohit Sharma, and David Warner, highlighting their match-winning impact.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893932" y="6665019"/>
            <a:ext cx="6993146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Most IPL matc</a:t>
            </a: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hes are won by small margins (10–30 runs), showing close competition between teams.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V</a:t>
            </a: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ery few matches are won by large margins (above 70 runs), highlighting that one-sided victories are rare.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002874" y="6186748"/>
            <a:ext cx="373681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VICTORY MARGIN (RUNS)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6993" y="-1850085"/>
            <a:ext cx="3700171" cy="3700171"/>
          </a:xfrm>
          <a:custGeom>
            <a:avLst/>
            <a:gdLst/>
            <a:ahLst/>
            <a:cxnLst/>
            <a:rect r="r" b="b" t="t" l="l"/>
            <a:pathLst>
              <a:path h="3700171" w="3700171">
                <a:moveTo>
                  <a:pt x="0" y="0"/>
                </a:moveTo>
                <a:lnTo>
                  <a:pt x="3700170" y="0"/>
                </a:lnTo>
                <a:lnTo>
                  <a:pt x="3700170" y="3700170"/>
                </a:lnTo>
                <a:lnTo>
                  <a:pt x="0" y="37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86" y="683663"/>
            <a:ext cx="649620" cy="733657"/>
          </a:xfrm>
          <a:custGeom>
            <a:avLst/>
            <a:gdLst/>
            <a:ahLst/>
            <a:cxnLst/>
            <a:rect r="r" b="b" t="t" l="l"/>
            <a:pathLst>
              <a:path h="733657" w="649620">
                <a:moveTo>
                  <a:pt x="0" y="0"/>
                </a:moveTo>
                <a:lnTo>
                  <a:pt x="649621" y="0"/>
                </a:lnTo>
                <a:lnTo>
                  <a:pt x="649621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7713" y="2692095"/>
            <a:ext cx="1533678" cy="1537793"/>
            <a:chOff x="0" y="0"/>
            <a:chExt cx="333575" cy="33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575" cy="334470"/>
            </a:xfrm>
            <a:custGeom>
              <a:avLst/>
              <a:gdLst/>
              <a:ahLst/>
              <a:cxnLst/>
              <a:rect r="r" b="b" t="t" l="l"/>
              <a:pathLst>
                <a:path h="334470" w="333575">
                  <a:moveTo>
                    <a:pt x="0" y="0"/>
                  </a:moveTo>
                  <a:lnTo>
                    <a:pt x="333575" y="0"/>
                  </a:lnTo>
                  <a:lnTo>
                    <a:pt x="333575" y="334470"/>
                  </a:lnTo>
                  <a:lnTo>
                    <a:pt x="0" y="334470"/>
                  </a:lnTo>
                  <a:close/>
                </a:path>
              </a:pathLst>
            </a:custGeom>
            <a:solidFill>
              <a:srgbClr val="2D68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3575" cy="38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08969" y="2724652"/>
            <a:ext cx="1031166" cy="1549567"/>
          </a:xfrm>
          <a:custGeom>
            <a:avLst/>
            <a:gdLst/>
            <a:ahLst/>
            <a:cxnLst/>
            <a:rect r="r" b="b" t="t" l="l"/>
            <a:pathLst>
              <a:path h="1549567" w="1031166">
                <a:moveTo>
                  <a:pt x="0" y="0"/>
                </a:moveTo>
                <a:lnTo>
                  <a:pt x="1031166" y="0"/>
                </a:lnTo>
                <a:lnTo>
                  <a:pt x="1031166" y="1549567"/>
                </a:lnTo>
                <a:lnTo>
                  <a:pt x="0" y="154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583" y="4689909"/>
            <a:ext cx="15966717" cy="4091903"/>
          </a:xfrm>
          <a:custGeom>
            <a:avLst/>
            <a:gdLst/>
            <a:ahLst/>
            <a:cxnLst/>
            <a:rect r="r" b="b" t="t" l="l"/>
            <a:pathLst>
              <a:path h="4091903" w="15966717">
                <a:moveTo>
                  <a:pt x="0" y="0"/>
                </a:moveTo>
                <a:lnTo>
                  <a:pt x="15966717" y="0"/>
                </a:lnTo>
                <a:lnTo>
                  <a:pt x="15966717" y="4091904"/>
                </a:lnTo>
                <a:lnTo>
                  <a:pt x="0" y="4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8727" y="664157"/>
            <a:ext cx="6583867" cy="65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b="true" sz="3600" spc="93">
                <a:solidFill>
                  <a:srgbClr val="FAFDFF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2684" y="2549793"/>
            <a:ext cx="1311194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           Most</a:t>
            </a: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 matches are won by 5–7 wickets, indicating comfortable chases, while narrow (1–2 wickets) and dominant (10 wickets) wins are rare.</a:t>
            </a:r>
          </a:p>
          <a:p>
            <a:pPr algn="l" marL="0" indent="0" lvl="0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spc="54">
                <a:solidFill>
                  <a:srgbClr val="2D68A5"/>
                </a:solidFill>
                <a:latin typeface="Garet"/>
                <a:ea typeface="Garet"/>
                <a:cs typeface="Garet"/>
                <a:sym typeface="Garet"/>
              </a:rPr>
              <a:t>           Victory margins follow a bell-shaped distribution, suggesting a balanced mix of competitiveness in most matches.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4552" y="1802460"/>
            <a:ext cx="44121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 spc="54">
                <a:solidFill>
                  <a:srgbClr val="67A33E"/>
                </a:solidFill>
                <a:latin typeface="Garet Bold"/>
                <a:ea typeface="Garet Bold"/>
                <a:cs typeface="Garet Bold"/>
                <a:sym typeface="Garet Bold"/>
              </a:rPr>
              <a:t>VICTORY MARGIN (WICKETS)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DAGxpX9ecXk</dc:identifier>
  <dcterms:modified xsi:type="dcterms:W3CDTF">2011-08-01T06:04:30Z</dcterms:modified>
  <cp:revision>1</cp:revision>
  <dc:title>IPL DATASET ANALYSIS</dc:title>
</cp:coreProperties>
</file>